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 Medium"/>
      <p:regular r:id="rId24"/>
      <p:bold r:id="rId25"/>
      <p:italic r:id="rId26"/>
      <p:boldItalic r:id="rId27"/>
    </p:embeddedFont>
    <p:embeddedFont>
      <p:font typeface="Open Sans Ligh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italic.fntdata"/><Relationship Id="rId25" Type="http://schemas.openxmlformats.org/officeDocument/2006/relationships/font" Target="fonts/OpenSansMedium-bold.fntdata"/><Relationship Id="rId28" Type="http://schemas.openxmlformats.org/officeDocument/2006/relationships/font" Target="fonts/OpenSansLight-regular.fntdata"/><Relationship Id="rId27" Type="http://schemas.openxmlformats.org/officeDocument/2006/relationships/font" Target="fonts/Open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boldItalic.fntdata"/><Relationship Id="rId30" Type="http://schemas.openxmlformats.org/officeDocument/2006/relationships/font" Target="fonts/OpenSansLight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0e5c266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70e5c266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UNA SHINY APP PARA EL MAPEO DE COMUNIDADES, ORGANIZACIONES Y EVENTOS DE CIENCIA ABIERTA EN LATINOAMÉRICA</a:t>
            </a:r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0e5c2660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0e5c2660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Finalmente, queremos darles las gracias e invitarlos a que contribuyan al proyecto.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0e5c2660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0e5c2660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¿Quiénes somos? MetaDocencia es una organización sin fines de lucro. Construimos capacidades científicas y técnicas en forma responsable y con mirada local, a través de la co-creación de redes, espacios de aprendizaje y recursos accesibles para comunidades hispanohablantes.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93741bf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93741bf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Equipo a cargo del proyecto: Patricia Loto, Irene Vazano y Jesica Formoso</a:t>
            </a: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93741bf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93741bf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Motivación: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Escasa disponibilidad de recursos (talleres, contenido, etc.) y espacios sobre cómo iniciarse en ciencia abierta en la región en español.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Inexistencia de una plataforma o repositorio que contenga/o centralice información actualizada sobre recursos, eventos y comunidades de ciencia abierta en el idioma español.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AutoNum type="arabicPeriod"/>
            </a:pP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Dificultad para encontrar comunidades y redes que utilicen prácticas abiertas en Latinoamérica.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¿Cuál es nuestra propuesta? 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Nuestra propuesta es desarrollar un repositorio colaborativo que recopile información sobre recursos, eventos y comunidades de ciencia abierta en América Latina. Este repositorio estará disponible </a:t>
            </a:r>
            <a:r>
              <a:rPr lang="en" sz="1400">
                <a:solidFill>
                  <a:schemeClr val="dk1"/>
                </a:solidFill>
              </a:rPr>
              <a:t>a cualquier persona interesada en acceder a recursos sobre ciencia abierta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conectarse con otros actores regionales y locales en América Latina, o incluso participar en la difusión de prácticas abiertas. La idea es crear un repositorio accesible y útil que  fomente la colaboración y el intercambio de conocimientos en el ámbito de la ciencia abierta en la región.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93741bf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93741bf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¿Qué queremos lograr?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</a:pPr>
            <a:r>
              <a:rPr lang="en"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</a:t>
            </a:r>
            <a:r>
              <a:rPr lang="en"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isponibilizar información relacionada con recursos, eventos y comunidades de ciencia abierta en América Latina </a:t>
            </a:r>
            <a:endParaRPr sz="1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</a:pPr>
            <a:r>
              <a:rPr lang="en"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Almacenar y centralizar información actualizada y curada que sea de fácil acceso a cualquier persona interesada en la temática</a:t>
            </a:r>
            <a:endParaRPr sz="1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</a:pPr>
            <a:r>
              <a:rPr lang="en"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</a:t>
            </a:r>
            <a:r>
              <a:rPr lang="en" sz="1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isibilizar la diversidad de iniciativas e incluso generar redes de contacto que enriquezcan el ejercicio de la ciencia abierta en la región</a:t>
            </a:r>
            <a:endParaRPr sz="14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Naranja.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#F77B20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93741bf1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93741bf1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El presente proyecto es un </a:t>
            </a:r>
            <a:r>
              <a:rPr b="1" lang="en" sz="1300">
                <a:solidFill>
                  <a:schemeClr val="dk1"/>
                </a:solidFill>
              </a:rPr>
              <a:t>trabajo en progreso</a:t>
            </a:r>
            <a:r>
              <a:rPr lang="en" sz="1300">
                <a:solidFill>
                  <a:schemeClr val="dk1"/>
                </a:solidFill>
              </a:rPr>
              <a:t>, hemos avanzado con distintas milestones como elaborar el formulario para la recolección de la datos, crear un sitio web con la información sobre el proyecto para darle difusión al proyecto y tener un mvp o producto mínimo de la aplicación donde por el momento se pueden realizar búsquedas por país, por tipo de organización y área temática.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95e7667c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95e7667c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La </a:t>
            </a:r>
            <a:r>
              <a:rPr lang="en" sz="1300">
                <a:solidFill>
                  <a:schemeClr val="dk1"/>
                </a:solidFill>
              </a:rPr>
              <a:t>aplicación</a:t>
            </a:r>
            <a:r>
              <a:rPr lang="en" sz="1300">
                <a:solidFill>
                  <a:schemeClr val="dk1"/>
                </a:solidFill>
              </a:rPr>
              <a:t> fue desarrollada con el paquete shiny, y </a:t>
            </a:r>
            <a:r>
              <a:rPr lang="en" sz="1300">
                <a:solidFill>
                  <a:schemeClr val="dk1"/>
                </a:solidFill>
              </a:rPr>
              <a:t> por el momento en la app se pueden realizar búsquedas por país, por tipo de organización y área temática. A futuro, queremos mejorar las funcionalidades de la app como también incrementar la cantidad de información disponible/ofrecida. Respecto a las mejoras de la app, tenemos la intención de mostrar estadísticas sobre los datos recolectados tales como la cantidad de comunidades de prácticas por país o el porcentaje  de recursos disponibles por tipo o categoría. Y en cuanto a incrementar los datos de nuestra base, tenemos disponible un formulario mediante el cual se pueden sumar o sugerir recursos.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95e7667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95e7667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Entonces, los invitamos a que sumen sus aportes al proyecto. Por un lado, le compartimos el link del sitio web donde pueden conocer las diferentes formas de contribuir. Y por otro, le comaprtimos el link al formulario para que sumen sus aportes.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Toda contribución es más que bienvenida.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fe56114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8fe5611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 quieren saber sobre Metadocencia pueden visitar el sitio Metadocencia.org, donde encuentran la información sobre nuestras redes sociales y también pueden suscribirse al boletin mensual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 Slide">
  <p:cSld name="01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Light"/>
              <a:buNone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620575"/>
            <a:ext cx="788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hyperlink" Target="https://storyset.com/technology" TargetMode="External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hyperlink" Target="https://storyset.com/people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hyperlink" Target="https://storyset.com/web" TargetMode="External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hyperlink" Target="https://storyset.com/work" TargetMode="External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hyperlink" Target="https://bit.ly/formulario_ciencia_abierta" TargetMode="External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hyperlink" Target="https://w3id.org/metadocencia/slack" TargetMode="External"/><Relationship Id="rId13" Type="http://schemas.openxmlformats.org/officeDocument/2006/relationships/hyperlink" Target="https://www.youtube.com/metadocencia" TargetMode="External"/><Relationship Id="rId12" Type="http://schemas.openxmlformats.org/officeDocument/2006/relationships/hyperlink" Target="https://www.youtube.com/metadocenci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hyperlink" Target="https://www.metadocencia.org/cursos/" TargetMode="External"/><Relationship Id="rId9" Type="http://schemas.openxmlformats.org/officeDocument/2006/relationships/hyperlink" Target="https://w3id.org/metadocencia/slack" TargetMode="External"/><Relationship Id="rId15" Type="http://schemas.openxmlformats.org/officeDocument/2006/relationships/hyperlink" Target="https://twitter.com/metadocencia" TargetMode="External"/><Relationship Id="rId14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hyperlink" Target="https://twitter.com/metadocencia" TargetMode="External"/><Relationship Id="rId5" Type="http://schemas.openxmlformats.org/officeDocument/2006/relationships/hyperlink" Target="https://www.metadocencia.org/" TargetMode="External"/><Relationship Id="rId6" Type="http://schemas.openxmlformats.org/officeDocument/2006/relationships/image" Target="../media/image19.png"/><Relationship Id="rId18" Type="http://schemas.openxmlformats.org/officeDocument/2006/relationships/image" Target="../media/image2.png"/><Relationship Id="rId7" Type="http://schemas.openxmlformats.org/officeDocument/2006/relationships/hyperlink" Target="https://netlify.us19.list-manage.com/subscribe/post?u=92fb89ce82f9689a3b083bb35&amp;id=d8187ceaf7" TargetMode="External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456275" y="1064575"/>
            <a:ext cx="6452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highlight>
                  <a:srgbClr val="00506F"/>
                </a:highlight>
                <a:latin typeface="Open Sans"/>
                <a:ea typeface="Open Sans"/>
                <a:cs typeface="Open Sans"/>
                <a:sym typeface="Open Sans"/>
              </a:rPr>
              <a:t>UNA SHINY APP PARA EL MAPEO DE COMUNIDADES,</a:t>
            </a:r>
            <a:r>
              <a:rPr b="1" lang="en" sz="3200">
                <a:solidFill>
                  <a:schemeClr val="lt1"/>
                </a:solidFill>
                <a:highlight>
                  <a:srgbClr val="00506F"/>
                </a:highlight>
                <a:latin typeface="Open Sans"/>
                <a:ea typeface="Open Sans"/>
                <a:cs typeface="Open Sans"/>
                <a:sym typeface="Open Sans"/>
              </a:rPr>
              <a:t> ORGANIZACIONES Y EVENTOS DE CIENCIA ABIERTA E</a:t>
            </a:r>
            <a:r>
              <a:rPr b="1" lang="en" sz="3200">
                <a:solidFill>
                  <a:schemeClr val="lt1"/>
                </a:solidFill>
                <a:highlight>
                  <a:srgbClr val="00506F"/>
                </a:highlight>
                <a:latin typeface="Open Sans"/>
                <a:ea typeface="Open Sans"/>
                <a:cs typeface="Open Sans"/>
                <a:sym typeface="Open Sans"/>
              </a:rPr>
              <a:t>N LATINOAMÉRICA</a:t>
            </a:r>
            <a:endParaRPr b="1" sz="900">
              <a:solidFill>
                <a:srgbClr val="FFFFFF"/>
              </a:solidFill>
              <a:highlight>
                <a:srgbClr val="00506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" name="Google Shape;58;p14" title="Logo MetaDocenc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148" y="428616"/>
            <a:ext cx="2689950" cy="26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124800" y="4605300"/>
            <a:ext cx="70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Enlace a la presentación: </a:t>
            </a: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http://tiny.cc/mapeodecomunidades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La licencia que aplica a este material es CC By" id="60" name="Google Shape;60;p14" title="Licenc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800" y="4462000"/>
            <a:ext cx="1597187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2275952" y="947675"/>
            <a:ext cx="4592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Muchas gracias</a:t>
            </a:r>
            <a:endParaRPr b="1" sz="4200"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759100" y="1643125"/>
            <a:ext cx="362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¿Preguntas?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3" title="Emoji mujer levantando la man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600" y="2343381"/>
            <a:ext cx="1105690" cy="110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 title="Emoji persona levantando la man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710" y="2343381"/>
            <a:ext cx="1105690" cy="110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 title="Logo de MetaDocenc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00" y="4320778"/>
            <a:ext cx="2003726" cy="51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390300" y="4539875"/>
            <a:ext cx="2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www.metadocencia.org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640963" y="3856250"/>
            <a:ext cx="22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MetaDocencia es un proyecto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 patrocinio fiscal de: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23" title="Logo de Code for Science and Societ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072" y="4350112"/>
            <a:ext cx="2003729" cy="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643013" y="671592"/>
            <a:ext cx="258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Somos parte de MetaDocencia</a:t>
            </a:r>
            <a:endParaRPr sz="25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668025" y="996350"/>
            <a:ext cx="50754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MetaDocencia es una organización sin fines de lucro donde trabajamos para que la producción, la comunicación y la aplicación de saberes científicos y técnicos sean globalmente equitativos.</a:t>
            </a:r>
            <a:endParaRPr sz="16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Construimos capacidades científicas y técnicas en forma responsable y con mirada local, a través de la co-creación de redes, espacios de aprendizaje y recursos accesibles para comunidades hispanohablantes.</a:t>
            </a:r>
            <a:endParaRPr sz="1250">
              <a:solidFill>
                <a:schemeClr val="dk1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732650" y="1928592"/>
            <a:ext cx="23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5" title="Logo MetaDocenc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5" y="2231298"/>
            <a:ext cx="2206349" cy="22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620200" y="395475"/>
            <a:ext cx="431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Equipo</a:t>
            </a:r>
            <a:endParaRPr sz="29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74" name="Google Shape;74;p16"/>
          <p:cNvCxnSpPr/>
          <p:nvPr/>
        </p:nvCxnSpPr>
        <p:spPr>
          <a:xfrm>
            <a:off x="620200" y="1159692"/>
            <a:ext cx="255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6" title="Mentee Patricia Lot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500" y="1594584"/>
            <a:ext cx="1802675" cy="180294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681138" y="3502125"/>
            <a:ext cx="1595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Patricia A. Loto</a:t>
            </a:r>
            <a:endParaRPr sz="2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@patriloto</a:t>
            </a:r>
            <a:endParaRPr b="1" sz="1700"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112150" y="3502125"/>
            <a:ext cx="1469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Irene Vazano</a:t>
            </a:r>
            <a:endParaRPr sz="2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7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@ni_airo</a:t>
            </a:r>
            <a:endParaRPr b="1" sz="1900"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138875" y="3502125"/>
            <a:ext cx="1966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Jesica</a:t>
            </a:r>
            <a:endParaRPr sz="2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Formoso</a:t>
            </a:r>
            <a:endParaRPr sz="21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7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@jesiformoso</a:t>
            </a:r>
            <a:endParaRPr b="1" sz="1900"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6" title="Mentee Jesica Formoso"/>
          <p:cNvPicPr preferRelativeResize="0"/>
          <p:nvPr/>
        </p:nvPicPr>
        <p:blipFill rotWithShape="1">
          <a:blip r:embed="rId5">
            <a:alphaModFix/>
          </a:blip>
          <a:srcRect b="16359" l="21979" r="22374" t="0"/>
          <a:stretch/>
        </p:blipFill>
        <p:spPr>
          <a:xfrm>
            <a:off x="6220925" y="1594800"/>
            <a:ext cx="1802700" cy="180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6" title="Mentee Irene VAzano"/>
          <p:cNvPicPr preferRelativeResize="0"/>
          <p:nvPr/>
        </p:nvPicPr>
        <p:blipFill rotWithShape="1">
          <a:blip r:embed="rId6">
            <a:alphaModFix/>
          </a:blip>
          <a:srcRect b="16654" l="0" r="0" t="16647"/>
          <a:stretch/>
        </p:blipFill>
        <p:spPr>
          <a:xfrm>
            <a:off x="3945350" y="1594350"/>
            <a:ext cx="1802700" cy="180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874875" y="360975"/>
            <a:ext cx="714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Nuestro proyecto</a:t>
            </a:r>
            <a:endParaRPr sz="33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676800" y="1053675"/>
            <a:ext cx="77904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Repositorio colaborativo en español con información sobre proyectos y recursos de ciencia abierta en América Latina.</a:t>
            </a:r>
            <a:endParaRPr sz="1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72025" y="23370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1258000" y="4414125"/>
            <a:ext cx="6541675" cy="581700"/>
            <a:chOff x="1258000" y="4414125"/>
            <a:chExt cx="6541675" cy="581700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1258000" y="4414125"/>
              <a:ext cx="21405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latin typeface="Open Sans"/>
                  <a:ea typeface="Open Sans"/>
                  <a:cs typeface="Open Sans"/>
                  <a:sym typeface="Open Sans"/>
                </a:rPr>
                <a:t>Eventos</a:t>
              </a:r>
              <a:r>
                <a:rPr b="1"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</a:t>
              </a:r>
              <a:r>
                <a:rPr b="1" lang="en" sz="1200">
                  <a:latin typeface="Open Sans"/>
                  <a:ea typeface="Open Sans"/>
                  <a:cs typeface="Open Sans"/>
                  <a:sym typeface="Open Sans"/>
                </a:rPr>
                <a:t> meetups y workshops</a:t>
              </a:r>
              <a:endParaRPr b="1"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7"/>
            <p:cNvSpPr txBox="1"/>
            <p:nvPr/>
          </p:nvSpPr>
          <p:spPr>
            <a:xfrm>
              <a:off x="3947400" y="4490325"/>
              <a:ext cx="140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pen Sans"/>
                  <a:ea typeface="Open Sans"/>
                  <a:cs typeface="Open Sans"/>
                  <a:sym typeface="Open Sans"/>
                </a:rPr>
                <a:t>Comunidades</a:t>
              </a:r>
              <a:endParaRPr b="1" sz="13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" name="Google Shape;91;p17"/>
            <p:cNvSpPr txBox="1"/>
            <p:nvPr/>
          </p:nvSpPr>
          <p:spPr>
            <a:xfrm>
              <a:off x="5811575" y="4414125"/>
              <a:ext cx="19881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pen Sans"/>
                  <a:ea typeface="Open Sans"/>
                  <a:cs typeface="Open Sans"/>
                  <a:sym typeface="Open Sans"/>
                </a:rPr>
                <a:t>Oportunidades de financiamiento</a:t>
              </a:r>
              <a:endParaRPr b="1"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nformacion siendo cargada a servidor" id="92" name="Google Shape;92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3925" y="1299625"/>
            <a:ext cx="3836150" cy="38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000500" y="545675"/>
            <a:ext cx="714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¿Para qué?</a:t>
            </a:r>
            <a:endParaRPr sz="33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424993" y="4046442"/>
            <a:ext cx="2469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Información actualizada en un único lugar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14475" y="3981167"/>
            <a:ext cx="2292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Disponibilizar recursos de Ciencia Abierta en español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266998" y="3999617"/>
            <a:ext cx="27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Incrementar la visibilidad de las comunidades de CA en América Latina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Grupo de personas celebrando" id="101" name="Google Shape;101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0300" y="1333401"/>
            <a:ext cx="2402000" cy="240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a con computadora gestionando un servidor"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1312" y="1390775"/>
            <a:ext cx="2401980" cy="2401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talla de computadora con un campo de búsqueda y manos con lupas" id="103" name="Google Shape;103;p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475" y="1365925"/>
            <a:ext cx="2411660" cy="241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a trabajando en una computadora en una oficina" id="108" name="Google Shape;108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025" y="352463"/>
            <a:ext cx="4438575" cy="4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923450" y="976475"/>
            <a:ext cx="295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Trabajo en progreso…</a:t>
            </a:r>
            <a:endParaRPr sz="28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 flipH="1" rot="10800000">
            <a:off x="990950" y="2180000"/>
            <a:ext cx="2214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806400" y="4635300"/>
            <a:ext cx="77904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https://jformoso.shinyapps.io/Mapeo_de_comunidades/</a:t>
            </a:r>
            <a:endParaRPr b="1" sz="1700"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Visual de mapa y resultados de búsqueda"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236" y="797350"/>
            <a:ext cx="7391527" cy="367242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0"/>
          <p:cNvSpPr txBox="1"/>
          <p:nvPr/>
        </p:nvSpPr>
        <p:spPr>
          <a:xfrm>
            <a:off x="2836350" y="1046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¿Cómo?</a:t>
            </a:r>
            <a:endParaRPr>
              <a:solidFill>
                <a:srgbClr val="0050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923450" y="976475"/>
            <a:ext cx="295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¿Cómo contribuir?</a:t>
            </a:r>
            <a:endParaRPr sz="28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23" name="Google Shape;123;p21"/>
          <p:cNvCxnSpPr/>
          <p:nvPr/>
        </p:nvCxnSpPr>
        <p:spPr>
          <a:xfrm flipH="1" rot="10800000">
            <a:off x="990950" y="2180000"/>
            <a:ext cx="2214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1"/>
          <p:cNvSpPr txBox="1"/>
          <p:nvPr/>
        </p:nvSpPr>
        <p:spPr>
          <a:xfrm>
            <a:off x="990950" y="3375625"/>
            <a:ext cx="7692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🌐 </a:t>
            </a:r>
            <a:r>
              <a:rPr b="1" lang="en" sz="1700">
                <a:solidFill>
                  <a:srgbClr val="00506F"/>
                </a:solidFill>
                <a:latin typeface="Open Sans"/>
                <a:ea typeface="Open Sans"/>
                <a:cs typeface="Open Sans"/>
                <a:sym typeface="Open Sans"/>
              </a:rPr>
              <a:t>https://ciencia-abierta-en-latinoamerica.netlify.app/</a:t>
            </a:r>
            <a:endParaRPr sz="2400"/>
          </a:p>
        </p:txBody>
      </p:sp>
      <p:sp>
        <p:nvSpPr>
          <p:cNvPr id="125" name="Google Shape;125;p21"/>
          <p:cNvSpPr txBox="1"/>
          <p:nvPr/>
        </p:nvSpPr>
        <p:spPr>
          <a:xfrm>
            <a:off x="1093000" y="4479750"/>
            <a:ext cx="615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📄 </a:t>
            </a:r>
            <a:r>
              <a:rPr b="1" lang="en" sz="1600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https://bit.ly/formulario_ciencia_abierta</a:t>
            </a:r>
            <a:endParaRPr sz="16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000" y="482075"/>
            <a:ext cx="3228275" cy="3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250" y="104750"/>
            <a:ext cx="3690600" cy="36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1034075" y="684450"/>
            <a:ext cx="424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506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Más sobre MetaDocencia</a:t>
            </a:r>
            <a:endParaRPr sz="2600">
              <a:solidFill>
                <a:srgbClr val="00506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1587401" y="2123720"/>
            <a:ext cx="2514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¡Talleres y eventos gratuitos!</a:t>
            </a:r>
            <a:endParaRPr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2" title="Emoji notebook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560" y="2257725"/>
            <a:ext cx="384750" cy="3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587397" y="3268398"/>
            <a:ext cx="2514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¡Suscríbete a nuestro boletín mensual!</a:t>
            </a:r>
            <a:endParaRPr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7997" y="3425326"/>
            <a:ext cx="434775" cy="4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800450" y="2206985"/>
            <a:ext cx="19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Slack MetaDocencia</a:t>
            </a:r>
            <a:endParaRPr>
              <a:solidFill>
                <a:srgbClr val="00506F"/>
              </a:solidFill>
            </a:endParaRPr>
          </a:p>
        </p:txBody>
      </p:sp>
      <p:pic>
        <p:nvPicPr>
          <p:cNvPr id="138" name="Google Shape;138;p22" title="Logo Slack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05377" y="2271808"/>
            <a:ext cx="317900" cy="2798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814974" y="2934665"/>
            <a:ext cx="25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 MetaDocencia</a:t>
            </a:r>
            <a:endParaRPr>
              <a:solidFill>
                <a:srgbClr val="00506F"/>
              </a:solidFill>
            </a:endParaRPr>
          </a:p>
        </p:txBody>
      </p:sp>
      <p:pic>
        <p:nvPicPr>
          <p:cNvPr id="140" name="Google Shape;140;p22" title="Logo YouTube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13091" y="2922990"/>
            <a:ext cx="434763" cy="3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800452" y="3605350"/>
            <a:ext cx="23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506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 MetaDocencia</a:t>
            </a:r>
            <a:endParaRPr>
              <a:solidFill>
                <a:srgbClr val="005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2" title="Logo Twitter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46633" y="3638007"/>
            <a:ext cx="384750" cy="33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 title="Logo MetaDocencia"/>
          <p:cNvPicPr preferRelativeResize="0"/>
          <p:nvPr/>
        </p:nvPicPr>
        <p:blipFill rotWithShape="1">
          <a:blip r:embed="rId18">
            <a:alphaModFix/>
          </a:blip>
          <a:srcRect b="30507" l="0" r="0" t="0"/>
          <a:stretch/>
        </p:blipFill>
        <p:spPr>
          <a:xfrm>
            <a:off x="6757325" y="241988"/>
            <a:ext cx="1932950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